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</p:sldMasterIdLst>
  <p:notesMasterIdLst>
    <p:notesMasterId r:id="rId20"/>
  </p:notesMasterIdLst>
  <p:sldIdLst>
    <p:sldId id="256" r:id="rId2"/>
    <p:sldId id="259" r:id="rId3"/>
    <p:sldId id="268" r:id="rId4"/>
    <p:sldId id="271" r:id="rId5"/>
    <p:sldId id="272" r:id="rId6"/>
    <p:sldId id="273" r:id="rId7"/>
    <p:sldId id="274" r:id="rId8"/>
    <p:sldId id="275" r:id="rId9"/>
    <p:sldId id="279" r:id="rId10"/>
    <p:sldId id="260" r:id="rId11"/>
    <p:sldId id="276" r:id="rId12"/>
    <p:sldId id="277" r:id="rId13"/>
    <p:sldId id="278" r:id="rId14"/>
    <p:sldId id="261" r:id="rId15"/>
    <p:sldId id="265" r:id="rId16"/>
    <p:sldId id="262" r:id="rId17"/>
    <p:sldId id="281" r:id="rId18"/>
    <p:sldId id="28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82F"/>
    <a:srgbClr val="6FB72F"/>
    <a:srgbClr val="00FA00"/>
    <a:srgbClr val="990100"/>
    <a:srgbClr val="FFBD00"/>
    <a:srgbClr val="F7F700"/>
    <a:srgbClr val="88FF84"/>
    <a:srgbClr val="0BF8EB"/>
    <a:srgbClr val="0200A6"/>
    <a:srgbClr val="0118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55"/>
    <p:restoredTop sz="87472"/>
  </p:normalViewPr>
  <p:slideViewPr>
    <p:cSldViewPr snapToGrid="0" snapToObjects="1">
      <p:cViewPr varScale="1">
        <p:scale>
          <a:sx n="134" d="100"/>
          <a:sy n="134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0715AE-2BC9-484C-964D-B4F67C585761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C56878-3C53-9E40-A02F-87E38A3E8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86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artenlambrechts.be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Munzner</a:t>
            </a:r>
            <a:r>
              <a:rPr lang="en-US" dirty="0"/>
              <a:t> textbook</a:t>
            </a:r>
          </a:p>
          <a:p>
            <a:endParaRPr lang="en-US" dirty="0"/>
          </a:p>
          <a:p>
            <a:r>
              <a:rPr lang="en-US" dirty="0"/>
              <a:t>Luminance </a:t>
            </a:r>
            <a:r>
              <a:rPr lang="mr-IN" dirty="0"/>
              <a:t>–</a:t>
            </a:r>
            <a:r>
              <a:rPr lang="en-US" dirty="0"/>
              <a:t> brightness/darkness</a:t>
            </a:r>
          </a:p>
          <a:p>
            <a:r>
              <a:rPr lang="en-US" dirty="0"/>
              <a:t>Saturation</a:t>
            </a:r>
            <a:r>
              <a:rPr lang="en-US" baseline="0" dirty="0"/>
              <a:t> </a:t>
            </a:r>
            <a:r>
              <a:rPr lang="mr-IN" baseline="0" dirty="0"/>
              <a:t>–</a:t>
            </a:r>
            <a:r>
              <a:rPr lang="en-US" baseline="0" dirty="0"/>
              <a:t> intensity or purity of the color</a:t>
            </a:r>
          </a:p>
          <a:p>
            <a:r>
              <a:rPr lang="en-US" baseline="0" dirty="0"/>
              <a:t>Hue </a:t>
            </a:r>
            <a:r>
              <a:rPr lang="mr-IN" baseline="0" dirty="0"/>
              <a:t>–</a:t>
            </a:r>
            <a:r>
              <a:rPr lang="en-US" baseline="0" dirty="0"/>
              <a:t> the color itself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56878-3C53-9E40-A02F-87E38A3E87A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6571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www.climate</a:t>
            </a:r>
            <a:r>
              <a:rPr lang="en-US" dirty="0"/>
              <a:t>-lab-</a:t>
            </a:r>
            <a:r>
              <a:rPr lang="en-US" dirty="0" err="1"/>
              <a:t>book.ac.uk</a:t>
            </a:r>
            <a:r>
              <a:rPr lang="en-US" dirty="0"/>
              <a:t>/2016/why-rainbow-</a:t>
            </a:r>
            <a:r>
              <a:rPr lang="en-US" dirty="0" err="1"/>
              <a:t>colour</a:t>
            </a:r>
            <a:r>
              <a:rPr lang="en-US" dirty="0"/>
              <a:t>-scales-can-be-misleading/</a:t>
            </a:r>
          </a:p>
          <a:p>
            <a:r>
              <a:rPr lang="en-US" dirty="0"/>
              <a:t>https://</a:t>
            </a:r>
            <a:r>
              <a:rPr lang="en-US" dirty="0" err="1"/>
              <a:t>journals.ametsoc.org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/pdf/10.1175/BAMS-D-13-00155.1</a:t>
            </a:r>
          </a:p>
          <a:p>
            <a:r>
              <a:rPr lang="en-US" dirty="0"/>
              <a:t>https://</a:t>
            </a:r>
            <a:r>
              <a:rPr lang="en-US" dirty="0" err="1"/>
              <a:t>jakevdp.github.io</a:t>
            </a:r>
            <a:r>
              <a:rPr lang="en-US" dirty="0"/>
              <a:t>/blog/2014/10/16/how-bad-is-your-</a:t>
            </a:r>
            <a:r>
              <a:rPr lang="en-US" dirty="0" err="1"/>
              <a:t>colormap</a:t>
            </a:r>
            <a:r>
              <a:rPr lang="en-US" dirty="0"/>
              <a:t>/</a:t>
            </a:r>
          </a:p>
          <a:p>
            <a:r>
              <a:rPr lang="en-US" dirty="0"/>
              <a:t>https://</a:t>
            </a:r>
            <a:r>
              <a:rPr lang="en-US" dirty="0" err="1"/>
              <a:t>eagereyes.org</a:t>
            </a:r>
            <a:r>
              <a:rPr lang="en-US" dirty="0"/>
              <a:t>/basics/rainbow-color-map</a:t>
            </a:r>
          </a:p>
          <a:p>
            <a:r>
              <a:rPr lang="en-US" dirty="0"/>
              <a:t>http://</a:t>
            </a:r>
            <a:r>
              <a:rPr lang="en-US" dirty="0" err="1"/>
              <a:t>medvis.org</a:t>
            </a:r>
            <a:r>
              <a:rPr lang="en-US" dirty="0"/>
              <a:t>/2012/08/21/rainbow-</a:t>
            </a:r>
            <a:r>
              <a:rPr lang="en-US" dirty="0" err="1"/>
              <a:t>colormaps</a:t>
            </a:r>
            <a:r>
              <a:rPr lang="en-US" dirty="0"/>
              <a:t>-what-are-they-good-for-absolutely-nothing/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56878-3C53-9E40-A02F-87E38A3E87A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42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www.climate</a:t>
            </a:r>
            <a:r>
              <a:rPr lang="en-US" dirty="0"/>
              <a:t>-lab-</a:t>
            </a:r>
            <a:r>
              <a:rPr lang="en-US" dirty="0" err="1"/>
              <a:t>book.ac.uk</a:t>
            </a:r>
            <a:r>
              <a:rPr lang="en-US" dirty="0"/>
              <a:t>/2016/why-rainbow-</a:t>
            </a:r>
            <a:r>
              <a:rPr lang="en-US" dirty="0" err="1"/>
              <a:t>colour</a:t>
            </a:r>
            <a:r>
              <a:rPr lang="en-US" dirty="0"/>
              <a:t>-scales-can-be-misleading/</a:t>
            </a:r>
          </a:p>
          <a:p>
            <a:r>
              <a:rPr lang="en-US" dirty="0"/>
              <a:t>https://</a:t>
            </a:r>
            <a:r>
              <a:rPr lang="en-US" dirty="0" err="1"/>
              <a:t>journals.ametsoc.org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/pdf/10.1175/BAMS-D-13-00155.1</a:t>
            </a:r>
          </a:p>
          <a:p>
            <a:r>
              <a:rPr lang="en-US" dirty="0"/>
              <a:t>https://</a:t>
            </a:r>
            <a:r>
              <a:rPr lang="en-US" dirty="0" err="1"/>
              <a:t>jakevdp.github.io</a:t>
            </a:r>
            <a:r>
              <a:rPr lang="en-US" dirty="0"/>
              <a:t>/blog/2014/10/16/how-bad-is-your-</a:t>
            </a:r>
            <a:r>
              <a:rPr lang="en-US" dirty="0" err="1"/>
              <a:t>colormap</a:t>
            </a:r>
            <a:r>
              <a:rPr lang="en-US" dirty="0"/>
              <a:t>/</a:t>
            </a:r>
          </a:p>
          <a:p>
            <a:r>
              <a:rPr lang="en-US" dirty="0"/>
              <a:t>https://</a:t>
            </a:r>
            <a:r>
              <a:rPr lang="en-US" dirty="0" err="1"/>
              <a:t>eagereyes.org</a:t>
            </a:r>
            <a:r>
              <a:rPr lang="en-US" dirty="0"/>
              <a:t>/basics/rainbow-color-map</a:t>
            </a:r>
          </a:p>
          <a:p>
            <a:r>
              <a:rPr lang="en-US" dirty="0"/>
              <a:t>http://</a:t>
            </a:r>
            <a:r>
              <a:rPr lang="en-US" dirty="0" err="1"/>
              <a:t>medvis.org</a:t>
            </a:r>
            <a:r>
              <a:rPr lang="en-US" dirty="0"/>
              <a:t>/2012/08/21/rainbow-</a:t>
            </a:r>
            <a:r>
              <a:rPr lang="en-US" dirty="0" err="1"/>
              <a:t>colormaps</a:t>
            </a:r>
            <a:r>
              <a:rPr lang="en-US" dirty="0"/>
              <a:t>-what-are-they-good-for-absolutely-nothing/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56878-3C53-9E40-A02F-87E38A3E87A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54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www.climate</a:t>
            </a:r>
            <a:r>
              <a:rPr lang="en-US" dirty="0"/>
              <a:t>-lab-</a:t>
            </a:r>
            <a:r>
              <a:rPr lang="en-US" dirty="0" err="1"/>
              <a:t>book.ac.uk</a:t>
            </a:r>
            <a:r>
              <a:rPr lang="en-US" dirty="0"/>
              <a:t>/2016/why-rainbow-</a:t>
            </a:r>
            <a:r>
              <a:rPr lang="en-US" dirty="0" err="1"/>
              <a:t>colour</a:t>
            </a:r>
            <a:r>
              <a:rPr lang="en-US" dirty="0"/>
              <a:t>-scales-can-be-misleading/</a:t>
            </a:r>
          </a:p>
          <a:p>
            <a:r>
              <a:rPr lang="en-US" dirty="0"/>
              <a:t>https://</a:t>
            </a:r>
            <a:r>
              <a:rPr lang="en-US" dirty="0" err="1"/>
              <a:t>journals.ametsoc.org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/pdf/10.1175/BAMS-D-13-00155.1</a:t>
            </a:r>
          </a:p>
          <a:p>
            <a:r>
              <a:rPr lang="en-US" dirty="0"/>
              <a:t>https://</a:t>
            </a:r>
            <a:r>
              <a:rPr lang="en-US" dirty="0" err="1"/>
              <a:t>jakevdp.github.io</a:t>
            </a:r>
            <a:r>
              <a:rPr lang="en-US" dirty="0"/>
              <a:t>/blog/2014/10/16/how-bad-is-your-</a:t>
            </a:r>
            <a:r>
              <a:rPr lang="en-US" dirty="0" err="1"/>
              <a:t>colormap</a:t>
            </a:r>
            <a:r>
              <a:rPr lang="en-US" dirty="0"/>
              <a:t>/</a:t>
            </a:r>
          </a:p>
          <a:p>
            <a:r>
              <a:rPr lang="en-US" dirty="0"/>
              <a:t>https://</a:t>
            </a:r>
            <a:r>
              <a:rPr lang="en-US" dirty="0" err="1"/>
              <a:t>eagereyes.org</a:t>
            </a:r>
            <a:r>
              <a:rPr lang="en-US" dirty="0"/>
              <a:t>/basics/rainbow-color-map</a:t>
            </a:r>
          </a:p>
          <a:p>
            <a:r>
              <a:rPr lang="en-US" dirty="0"/>
              <a:t>http://</a:t>
            </a:r>
            <a:r>
              <a:rPr lang="en-US" dirty="0" err="1"/>
              <a:t>medvis.org</a:t>
            </a:r>
            <a:r>
              <a:rPr lang="en-US" dirty="0"/>
              <a:t>/2012/08/21/rainbow-</a:t>
            </a:r>
            <a:r>
              <a:rPr lang="en-US" dirty="0" err="1"/>
              <a:t>colormaps</a:t>
            </a:r>
            <a:r>
              <a:rPr lang="en-US" dirty="0"/>
              <a:t>-what-are-they-good-for-absolutely-nothing/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56878-3C53-9E40-A02F-87E38A3E87A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075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56878-3C53-9E40-A02F-87E38A3E87A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636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56878-3C53-9E40-A02F-87E38A3E87A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61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Maarten Lambrechts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56878-3C53-9E40-A02F-87E38A3E87A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74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</a:t>
            </a:r>
            <a:r>
              <a:rPr lang="en-US" baseline="0" dirty="0"/>
              <a:t> example just uses luminance channel for ordered data</a:t>
            </a:r>
          </a:p>
          <a:p>
            <a:r>
              <a:rPr lang="en-US" baseline="0" dirty="0"/>
              <a:t>Second example selects a single hue and uses luminance channel</a:t>
            </a:r>
          </a:p>
          <a:p>
            <a:r>
              <a:rPr lang="en-US" baseline="0" dirty="0"/>
              <a:t>Third example uses multiple hues and luminance channel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56878-3C53-9E40-A02F-87E38A3E87A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643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Krumhardt</a:t>
            </a:r>
            <a:r>
              <a:rPr lang="en-US" dirty="0"/>
              <a:t> et al.</a:t>
            </a:r>
            <a:r>
              <a:rPr lang="en-US" baseline="0" dirty="0"/>
              <a:t> 2017</a:t>
            </a:r>
          </a:p>
          <a:p>
            <a:endParaRPr lang="en-US" baseline="0" dirty="0"/>
          </a:p>
          <a:p>
            <a:r>
              <a:rPr lang="en-US" baseline="0" dirty="0" err="1"/>
              <a:t>Coccolithophore</a:t>
            </a:r>
            <a:r>
              <a:rPr lang="en-US" baseline="0" dirty="0"/>
              <a:t> growth 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56878-3C53-9E40-A02F-87E38A3E87A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317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</a:t>
            </a:r>
            <a:r>
              <a:rPr lang="en-US" baseline="0" dirty="0"/>
              <a:t> that the values of your plot should actually center around that critical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56878-3C53-9E40-A02F-87E38A3E87A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973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NOTE: </a:t>
            </a:r>
            <a:r>
              <a:rPr lang="en-US" b="0" dirty="0"/>
              <a:t>Make</a:t>
            </a:r>
            <a:r>
              <a:rPr lang="en-US" b="0" baseline="0" dirty="0"/>
              <a:t> sure the diverging color map centers around an intelligible critical point.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56878-3C53-9E40-A02F-87E38A3E87A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403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</a:t>
            </a:r>
            <a:r>
              <a:rPr lang="en-US" baseline="0" dirty="0"/>
              <a:t> that the values of your plot should actually center around that critical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56878-3C53-9E40-A02F-87E38A3E87A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41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Different</a:t>
            </a:r>
            <a:r>
              <a:rPr lang="en-US" b="0" baseline="0" dirty="0"/>
              <a:t> species of </a:t>
            </a:r>
            <a:r>
              <a:rPr lang="en-US" b="0" baseline="0" dirty="0" err="1"/>
              <a:t>coccolithophore</a:t>
            </a:r>
            <a:endParaRPr lang="en-US" b="0" baseline="0" dirty="0"/>
          </a:p>
          <a:p>
            <a:endParaRPr lang="en-US" b="0" baseline="0" dirty="0"/>
          </a:p>
          <a:p>
            <a:r>
              <a:rPr lang="en-US" b="1" baseline="0" dirty="0"/>
              <a:t>Side note: </a:t>
            </a:r>
            <a:r>
              <a:rPr lang="en-US" b="0" baseline="0" dirty="0"/>
              <a:t>think about other vis channels for communicating information, e.g. hatching.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56878-3C53-9E40-A02F-87E38A3E87A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380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Different</a:t>
            </a:r>
            <a:r>
              <a:rPr lang="en-US" b="0" baseline="0" dirty="0"/>
              <a:t> species of </a:t>
            </a:r>
            <a:r>
              <a:rPr lang="en-US" b="0" baseline="0" dirty="0" err="1"/>
              <a:t>coccolithophore</a:t>
            </a:r>
            <a:endParaRPr lang="en-US" b="0" baseline="0" dirty="0"/>
          </a:p>
          <a:p>
            <a:endParaRPr lang="en-US" b="0" baseline="0" dirty="0"/>
          </a:p>
          <a:p>
            <a:r>
              <a:rPr lang="en-US" b="1" baseline="0" dirty="0"/>
              <a:t>Side note: </a:t>
            </a:r>
            <a:r>
              <a:rPr lang="en-US" b="0" baseline="0" dirty="0"/>
              <a:t>think about other vis channels for communicating information, e.g. hatching.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56878-3C53-9E40-A02F-87E38A3E87A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5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www.climate</a:t>
            </a:r>
            <a:r>
              <a:rPr lang="en-US" dirty="0"/>
              <a:t>-lab-</a:t>
            </a:r>
            <a:r>
              <a:rPr lang="en-US" dirty="0" err="1"/>
              <a:t>book.ac.uk</a:t>
            </a:r>
            <a:r>
              <a:rPr lang="en-US" dirty="0"/>
              <a:t>/2016/why-rainbow-</a:t>
            </a:r>
            <a:r>
              <a:rPr lang="en-US" dirty="0" err="1"/>
              <a:t>colour</a:t>
            </a:r>
            <a:r>
              <a:rPr lang="en-US" dirty="0"/>
              <a:t>-scales-can-be-misleading/</a:t>
            </a:r>
          </a:p>
          <a:p>
            <a:r>
              <a:rPr lang="en-US" dirty="0"/>
              <a:t>https://</a:t>
            </a:r>
            <a:r>
              <a:rPr lang="en-US" dirty="0" err="1"/>
              <a:t>journals.ametsoc.org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/pdf/10.1175/BAMS-D-13-00155.1</a:t>
            </a:r>
          </a:p>
          <a:p>
            <a:r>
              <a:rPr lang="en-US" dirty="0"/>
              <a:t>https://</a:t>
            </a:r>
            <a:r>
              <a:rPr lang="en-US" dirty="0" err="1"/>
              <a:t>jakevdp.github.io</a:t>
            </a:r>
            <a:r>
              <a:rPr lang="en-US" dirty="0"/>
              <a:t>/blog/2014/10/16/how-bad-is-your-</a:t>
            </a:r>
            <a:r>
              <a:rPr lang="en-US" dirty="0" err="1"/>
              <a:t>colormap</a:t>
            </a:r>
            <a:r>
              <a:rPr lang="en-US" dirty="0"/>
              <a:t>/</a:t>
            </a:r>
          </a:p>
          <a:p>
            <a:r>
              <a:rPr lang="en-US" dirty="0"/>
              <a:t>https://</a:t>
            </a:r>
            <a:r>
              <a:rPr lang="en-US" dirty="0" err="1"/>
              <a:t>eagereyes.org</a:t>
            </a:r>
            <a:r>
              <a:rPr lang="en-US" dirty="0"/>
              <a:t>/basics/rainbow-color-map</a:t>
            </a:r>
          </a:p>
          <a:p>
            <a:r>
              <a:rPr lang="en-US" dirty="0"/>
              <a:t>http://</a:t>
            </a:r>
            <a:r>
              <a:rPr lang="en-US" dirty="0" err="1"/>
              <a:t>medvis.org</a:t>
            </a:r>
            <a:r>
              <a:rPr lang="en-US" dirty="0"/>
              <a:t>/2012/08/21/rainbow-</a:t>
            </a:r>
            <a:r>
              <a:rPr lang="en-US" dirty="0" err="1"/>
              <a:t>colormaps</a:t>
            </a:r>
            <a:r>
              <a:rPr lang="en-US" dirty="0"/>
              <a:t>-what-are-they-good-for-absolutely-nothing/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56878-3C53-9E40-A02F-87E38A3E87A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039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0ECECBB-10B4-4044-B461-6D262B15C6F6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CECBB-10B4-4044-B461-6D262B15C6F6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0ECECBB-10B4-4044-B461-6D262B15C6F6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0ECECBB-10B4-4044-B461-6D262B15C6F6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0ECECBB-10B4-4044-B461-6D262B15C6F6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CECBB-10B4-4044-B461-6D262B15C6F6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CECBB-10B4-4044-B461-6D262B15C6F6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CECBB-10B4-4044-B461-6D262B15C6F6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0ECECBB-10B4-4044-B461-6D262B15C6F6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CECBB-10B4-4044-B461-6D262B15C6F6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0ECECBB-10B4-4044-B461-6D262B15C6F6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CECBB-10B4-4044-B461-6D262B15C6F6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CECBB-10B4-4044-B461-6D262B15C6F6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CECBB-10B4-4044-B461-6D262B15C6F6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CECBB-10B4-4044-B461-6D262B15C6F6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CECBB-10B4-4044-B461-6D262B15C6F6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CECBB-10B4-4044-B461-6D262B15C6F6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CECBB-10B4-4044-B461-6D262B15C6F6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6060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4059" y="1003465"/>
            <a:ext cx="9418320" cy="290648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Effective use of color in Scientific Visualization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3787" y="4059713"/>
            <a:ext cx="9448800" cy="47164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Riley X. Brady and Luke Davis</a:t>
            </a:r>
          </a:p>
        </p:txBody>
      </p:sp>
    </p:spTree>
    <p:extLst>
      <p:ext uri="{BB962C8B-B14F-4D97-AF65-F5344CB8AC3E}">
        <p14:creationId xmlns:p14="http://schemas.microsoft.com/office/powerpoint/2010/main" val="957849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54213"/>
            <a:ext cx="8610600" cy="1293028"/>
          </a:xfrm>
        </p:spPr>
        <p:txBody>
          <a:bodyPr/>
          <a:lstStyle/>
          <a:p>
            <a:r>
              <a:rPr lang="en-US" dirty="0"/>
              <a:t>Aside: avoid the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FFC000"/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i</a:t>
            </a:r>
            <a:r>
              <a:rPr lang="en-US" dirty="0">
                <a:solidFill>
                  <a:srgbClr val="92D050"/>
                </a:solidFill>
              </a:rPr>
              <a:t>n</a:t>
            </a:r>
            <a:r>
              <a:rPr lang="en-US" dirty="0">
                <a:solidFill>
                  <a:srgbClr val="00B0F0"/>
                </a:solidFill>
              </a:rPr>
              <a:t>b</a:t>
            </a:r>
            <a:r>
              <a:rPr lang="en-US" dirty="0">
                <a:solidFill>
                  <a:srgbClr val="011893"/>
                </a:solidFill>
              </a:rPr>
              <a:t>o</a:t>
            </a:r>
            <a:r>
              <a:rPr lang="en-US" dirty="0">
                <a:solidFill>
                  <a:srgbClr val="7030A0"/>
                </a:solidFill>
              </a:rPr>
              <a:t>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2047241"/>
            <a:ext cx="10820400" cy="333324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It is not perceptually or logically ordered, despite it being a sequential color map.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3268947"/>
            <a:ext cx="3411220" cy="145545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5140960" y="2514601"/>
            <a:ext cx="1940560" cy="821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366000" y="4883166"/>
            <a:ext cx="3411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Borland and Taylor 2007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86180" y="4869212"/>
            <a:ext cx="4635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tx1">
                    <a:lumMod val="75000"/>
                  </a:schemeClr>
                </a:solidFill>
              </a:rPr>
              <a:t>Thyng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 et al. 2016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279140" y="2504377"/>
            <a:ext cx="262890" cy="6579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180" y="3268947"/>
            <a:ext cx="47117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67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54213"/>
            <a:ext cx="8610600" cy="1293028"/>
          </a:xfrm>
        </p:spPr>
        <p:txBody>
          <a:bodyPr/>
          <a:lstStyle/>
          <a:p>
            <a:r>
              <a:rPr lang="en-US" dirty="0"/>
              <a:t>Aside: avoid the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FFC000"/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i</a:t>
            </a:r>
            <a:r>
              <a:rPr lang="en-US" dirty="0">
                <a:solidFill>
                  <a:srgbClr val="92D050"/>
                </a:solidFill>
              </a:rPr>
              <a:t>n</a:t>
            </a:r>
            <a:r>
              <a:rPr lang="en-US" dirty="0">
                <a:solidFill>
                  <a:srgbClr val="00B0F0"/>
                </a:solidFill>
              </a:rPr>
              <a:t>b</a:t>
            </a:r>
            <a:r>
              <a:rPr lang="en-US" dirty="0">
                <a:solidFill>
                  <a:srgbClr val="011893"/>
                </a:solidFill>
              </a:rPr>
              <a:t>o</a:t>
            </a:r>
            <a:r>
              <a:rPr lang="en-US" dirty="0">
                <a:solidFill>
                  <a:srgbClr val="7030A0"/>
                </a:solidFill>
              </a:rPr>
              <a:t>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2047241"/>
            <a:ext cx="10820400" cy="333324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It is not perceptually or logically ordered, despite it being a sequential color map.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Sudden luminosity changes create false boundaries in data.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60" y="3813495"/>
            <a:ext cx="7680960" cy="27600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889477" y="5024230"/>
            <a:ext cx="2760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Hawkins 2016</a:t>
            </a:r>
          </a:p>
        </p:txBody>
      </p:sp>
    </p:spTree>
    <p:extLst>
      <p:ext uri="{BB962C8B-B14F-4D97-AF65-F5344CB8AC3E}">
        <p14:creationId xmlns:p14="http://schemas.microsoft.com/office/powerpoint/2010/main" val="954488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54213"/>
            <a:ext cx="8610600" cy="1293028"/>
          </a:xfrm>
        </p:spPr>
        <p:txBody>
          <a:bodyPr/>
          <a:lstStyle/>
          <a:p>
            <a:r>
              <a:rPr lang="en-US" dirty="0"/>
              <a:t>Aside: avoid the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FFC000"/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i</a:t>
            </a:r>
            <a:r>
              <a:rPr lang="en-US" dirty="0">
                <a:solidFill>
                  <a:srgbClr val="92D050"/>
                </a:solidFill>
              </a:rPr>
              <a:t>n</a:t>
            </a:r>
            <a:r>
              <a:rPr lang="en-US" dirty="0">
                <a:solidFill>
                  <a:srgbClr val="00B0F0"/>
                </a:solidFill>
              </a:rPr>
              <a:t>b</a:t>
            </a:r>
            <a:r>
              <a:rPr lang="en-US" dirty="0">
                <a:solidFill>
                  <a:srgbClr val="011893"/>
                </a:solidFill>
              </a:rPr>
              <a:t>o</a:t>
            </a:r>
            <a:r>
              <a:rPr lang="en-US" dirty="0">
                <a:solidFill>
                  <a:srgbClr val="7030A0"/>
                </a:solidFill>
              </a:rPr>
              <a:t>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2047241"/>
            <a:ext cx="10820400" cy="333324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It is not perceptually or logically ordered, despite it being a sequential color map.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Sudden luminosity changes create false boundaries in data.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It’s difficult to interpret for people with colorblindness.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518" y="3920155"/>
            <a:ext cx="3152481" cy="27533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10473264" y="5130890"/>
            <a:ext cx="2760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Stauffer et al</a:t>
            </a:r>
            <a:r>
              <a:rPr lang="en-US" sz="1600">
                <a:solidFill>
                  <a:schemeClr val="tx1">
                    <a:lumMod val="75000"/>
                  </a:schemeClr>
                </a:solidFill>
              </a:rPr>
              <a:t>. 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1596925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54213"/>
            <a:ext cx="8610600" cy="1293028"/>
          </a:xfrm>
        </p:spPr>
        <p:txBody>
          <a:bodyPr/>
          <a:lstStyle/>
          <a:p>
            <a:r>
              <a:rPr lang="en-US" dirty="0"/>
              <a:t>Aside: avoid the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FFC000"/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i</a:t>
            </a:r>
            <a:r>
              <a:rPr lang="en-US" dirty="0">
                <a:solidFill>
                  <a:srgbClr val="92D050"/>
                </a:solidFill>
              </a:rPr>
              <a:t>n</a:t>
            </a:r>
            <a:r>
              <a:rPr lang="en-US" dirty="0">
                <a:solidFill>
                  <a:srgbClr val="00B0F0"/>
                </a:solidFill>
              </a:rPr>
              <a:t>b</a:t>
            </a:r>
            <a:r>
              <a:rPr lang="en-US" dirty="0">
                <a:solidFill>
                  <a:srgbClr val="011893"/>
                </a:solidFill>
              </a:rPr>
              <a:t>o</a:t>
            </a:r>
            <a:r>
              <a:rPr lang="en-US" dirty="0">
                <a:solidFill>
                  <a:srgbClr val="7030A0"/>
                </a:solidFill>
              </a:rPr>
              <a:t>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2047241"/>
            <a:ext cx="10820400" cy="333324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It is not perceptually or logically ordered, despite it being a sequential color map.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Sudden luminosity changes create false boundaries in data.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It’s difficult to interpret for people with colorblindness.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4200" y="5222240"/>
            <a:ext cx="1082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FRIENDS DON’T LET FRIENDS USE JET</a:t>
            </a:r>
          </a:p>
        </p:txBody>
      </p:sp>
    </p:spTree>
    <p:extLst>
      <p:ext uri="{BB962C8B-B14F-4D97-AF65-F5344CB8AC3E}">
        <p14:creationId xmlns:p14="http://schemas.microsoft.com/office/powerpoint/2010/main" val="1142821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mindful of color blindness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720" y="4425772"/>
            <a:ext cx="4254500" cy="23052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07680" y="4056440"/>
            <a:ext cx="408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a colorblindness simulator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84200" y="2047241"/>
            <a:ext cx="10820400" cy="3333245"/>
          </a:xfrm>
        </p:spPr>
        <p:txBody>
          <a:bodyPr/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/>
              <a:t>Avoid using red and green together in </a:t>
            </a:r>
            <a:r>
              <a:rPr lang="en-US"/>
              <a:t>line plots, choropleths, etc.</a:t>
            </a:r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1770380" y="2690623"/>
            <a:ext cx="3413760" cy="1344257"/>
          </a:xfrm>
          <a:custGeom>
            <a:avLst/>
            <a:gdLst>
              <a:gd name="connsiteX0" fmla="*/ 0 w 3413760"/>
              <a:gd name="connsiteY0" fmla="*/ 1344257 h 1344257"/>
              <a:gd name="connsiteX1" fmla="*/ 782320 w 3413760"/>
              <a:gd name="connsiteY1" fmla="*/ 561937 h 1344257"/>
              <a:gd name="connsiteX2" fmla="*/ 1249680 w 3413760"/>
              <a:gd name="connsiteY2" fmla="*/ 1141057 h 1344257"/>
              <a:gd name="connsiteX3" fmla="*/ 2103120 w 3413760"/>
              <a:gd name="connsiteY3" fmla="*/ 998817 h 1344257"/>
              <a:gd name="connsiteX4" fmla="*/ 2153920 w 3413760"/>
              <a:gd name="connsiteY4" fmla="*/ 267297 h 1344257"/>
              <a:gd name="connsiteX5" fmla="*/ 2885440 w 3413760"/>
              <a:gd name="connsiteY5" fmla="*/ 3137 h 1344257"/>
              <a:gd name="connsiteX6" fmla="*/ 3413760 w 3413760"/>
              <a:gd name="connsiteY6" fmla="*/ 114897 h 1344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3760" h="1344257">
                <a:moveTo>
                  <a:pt x="0" y="1344257"/>
                </a:moveTo>
                <a:cubicBezTo>
                  <a:pt x="287020" y="970030"/>
                  <a:pt x="574040" y="595804"/>
                  <a:pt x="782320" y="561937"/>
                </a:cubicBezTo>
                <a:cubicBezTo>
                  <a:pt x="990600" y="528070"/>
                  <a:pt x="1029547" y="1068244"/>
                  <a:pt x="1249680" y="1141057"/>
                </a:cubicBezTo>
                <a:cubicBezTo>
                  <a:pt x="1469813" y="1213870"/>
                  <a:pt x="1952413" y="1144444"/>
                  <a:pt x="2103120" y="998817"/>
                </a:cubicBezTo>
                <a:cubicBezTo>
                  <a:pt x="2253827" y="853190"/>
                  <a:pt x="2023533" y="433244"/>
                  <a:pt x="2153920" y="267297"/>
                </a:cubicBezTo>
                <a:cubicBezTo>
                  <a:pt x="2284307" y="101350"/>
                  <a:pt x="2675467" y="28537"/>
                  <a:pt x="2885440" y="3137"/>
                </a:cubicBezTo>
                <a:cubicBezTo>
                  <a:pt x="3095413" y="-22263"/>
                  <a:pt x="3413760" y="114897"/>
                  <a:pt x="3413760" y="114897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476500" y="2712183"/>
            <a:ext cx="3413760" cy="1344257"/>
          </a:xfrm>
          <a:custGeom>
            <a:avLst/>
            <a:gdLst>
              <a:gd name="connsiteX0" fmla="*/ 0 w 3413760"/>
              <a:gd name="connsiteY0" fmla="*/ 1344257 h 1344257"/>
              <a:gd name="connsiteX1" fmla="*/ 782320 w 3413760"/>
              <a:gd name="connsiteY1" fmla="*/ 561937 h 1344257"/>
              <a:gd name="connsiteX2" fmla="*/ 1249680 w 3413760"/>
              <a:gd name="connsiteY2" fmla="*/ 1141057 h 1344257"/>
              <a:gd name="connsiteX3" fmla="*/ 2103120 w 3413760"/>
              <a:gd name="connsiteY3" fmla="*/ 998817 h 1344257"/>
              <a:gd name="connsiteX4" fmla="*/ 2153920 w 3413760"/>
              <a:gd name="connsiteY4" fmla="*/ 267297 h 1344257"/>
              <a:gd name="connsiteX5" fmla="*/ 2885440 w 3413760"/>
              <a:gd name="connsiteY5" fmla="*/ 3137 h 1344257"/>
              <a:gd name="connsiteX6" fmla="*/ 3413760 w 3413760"/>
              <a:gd name="connsiteY6" fmla="*/ 114897 h 1344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3760" h="1344257">
                <a:moveTo>
                  <a:pt x="0" y="1344257"/>
                </a:moveTo>
                <a:cubicBezTo>
                  <a:pt x="287020" y="970030"/>
                  <a:pt x="574040" y="595804"/>
                  <a:pt x="782320" y="561937"/>
                </a:cubicBezTo>
                <a:cubicBezTo>
                  <a:pt x="990600" y="528070"/>
                  <a:pt x="1029547" y="1068244"/>
                  <a:pt x="1249680" y="1141057"/>
                </a:cubicBezTo>
                <a:cubicBezTo>
                  <a:pt x="1469813" y="1213870"/>
                  <a:pt x="1952413" y="1144444"/>
                  <a:pt x="2103120" y="998817"/>
                </a:cubicBezTo>
                <a:cubicBezTo>
                  <a:pt x="2253827" y="853190"/>
                  <a:pt x="2023533" y="433244"/>
                  <a:pt x="2153920" y="267297"/>
                </a:cubicBezTo>
                <a:cubicBezTo>
                  <a:pt x="2284307" y="101350"/>
                  <a:pt x="2675467" y="28537"/>
                  <a:pt x="2885440" y="3137"/>
                </a:cubicBezTo>
                <a:cubicBezTo>
                  <a:pt x="3095413" y="-22263"/>
                  <a:pt x="3413760" y="114897"/>
                  <a:pt x="3413760" y="114897"/>
                </a:cubicBezTo>
              </a:path>
            </a:pathLst>
          </a:custGeom>
          <a:noFill/>
          <a:ln w="57150">
            <a:solidFill>
              <a:srgbClr val="00B8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FB72F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1678940" y="5057903"/>
            <a:ext cx="3413760" cy="1344257"/>
          </a:xfrm>
          <a:custGeom>
            <a:avLst/>
            <a:gdLst>
              <a:gd name="connsiteX0" fmla="*/ 0 w 3413760"/>
              <a:gd name="connsiteY0" fmla="*/ 1344257 h 1344257"/>
              <a:gd name="connsiteX1" fmla="*/ 782320 w 3413760"/>
              <a:gd name="connsiteY1" fmla="*/ 561937 h 1344257"/>
              <a:gd name="connsiteX2" fmla="*/ 1249680 w 3413760"/>
              <a:gd name="connsiteY2" fmla="*/ 1141057 h 1344257"/>
              <a:gd name="connsiteX3" fmla="*/ 2103120 w 3413760"/>
              <a:gd name="connsiteY3" fmla="*/ 998817 h 1344257"/>
              <a:gd name="connsiteX4" fmla="*/ 2153920 w 3413760"/>
              <a:gd name="connsiteY4" fmla="*/ 267297 h 1344257"/>
              <a:gd name="connsiteX5" fmla="*/ 2885440 w 3413760"/>
              <a:gd name="connsiteY5" fmla="*/ 3137 h 1344257"/>
              <a:gd name="connsiteX6" fmla="*/ 3413760 w 3413760"/>
              <a:gd name="connsiteY6" fmla="*/ 114897 h 1344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3760" h="1344257">
                <a:moveTo>
                  <a:pt x="0" y="1344257"/>
                </a:moveTo>
                <a:cubicBezTo>
                  <a:pt x="287020" y="970030"/>
                  <a:pt x="574040" y="595804"/>
                  <a:pt x="782320" y="561937"/>
                </a:cubicBezTo>
                <a:cubicBezTo>
                  <a:pt x="990600" y="528070"/>
                  <a:pt x="1029547" y="1068244"/>
                  <a:pt x="1249680" y="1141057"/>
                </a:cubicBezTo>
                <a:cubicBezTo>
                  <a:pt x="1469813" y="1213870"/>
                  <a:pt x="1952413" y="1144444"/>
                  <a:pt x="2103120" y="998817"/>
                </a:cubicBezTo>
                <a:cubicBezTo>
                  <a:pt x="2253827" y="853190"/>
                  <a:pt x="2023533" y="433244"/>
                  <a:pt x="2153920" y="267297"/>
                </a:cubicBezTo>
                <a:cubicBezTo>
                  <a:pt x="2284307" y="101350"/>
                  <a:pt x="2675467" y="28537"/>
                  <a:pt x="2885440" y="3137"/>
                </a:cubicBezTo>
                <a:cubicBezTo>
                  <a:pt x="3095413" y="-22263"/>
                  <a:pt x="3413760" y="114897"/>
                  <a:pt x="3413760" y="114897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2385060" y="5079463"/>
            <a:ext cx="3413760" cy="1344257"/>
          </a:xfrm>
          <a:custGeom>
            <a:avLst/>
            <a:gdLst>
              <a:gd name="connsiteX0" fmla="*/ 0 w 3413760"/>
              <a:gd name="connsiteY0" fmla="*/ 1344257 h 1344257"/>
              <a:gd name="connsiteX1" fmla="*/ 782320 w 3413760"/>
              <a:gd name="connsiteY1" fmla="*/ 561937 h 1344257"/>
              <a:gd name="connsiteX2" fmla="*/ 1249680 w 3413760"/>
              <a:gd name="connsiteY2" fmla="*/ 1141057 h 1344257"/>
              <a:gd name="connsiteX3" fmla="*/ 2103120 w 3413760"/>
              <a:gd name="connsiteY3" fmla="*/ 998817 h 1344257"/>
              <a:gd name="connsiteX4" fmla="*/ 2153920 w 3413760"/>
              <a:gd name="connsiteY4" fmla="*/ 267297 h 1344257"/>
              <a:gd name="connsiteX5" fmla="*/ 2885440 w 3413760"/>
              <a:gd name="connsiteY5" fmla="*/ 3137 h 1344257"/>
              <a:gd name="connsiteX6" fmla="*/ 3413760 w 3413760"/>
              <a:gd name="connsiteY6" fmla="*/ 114897 h 1344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3760" h="1344257">
                <a:moveTo>
                  <a:pt x="0" y="1344257"/>
                </a:moveTo>
                <a:cubicBezTo>
                  <a:pt x="287020" y="970030"/>
                  <a:pt x="574040" y="595804"/>
                  <a:pt x="782320" y="561937"/>
                </a:cubicBezTo>
                <a:cubicBezTo>
                  <a:pt x="990600" y="528070"/>
                  <a:pt x="1029547" y="1068244"/>
                  <a:pt x="1249680" y="1141057"/>
                </a:cubicBezTo>
                <a:cubicBezTo>
                  <a:pt x="1469813" y="1213870"/>
                  <a:pt x="1952413" y="1144444"/>
                  <a:pt x="2103120" y="998817"/>
                </a:cubicBezTo>
                <a:cubicBezTo>
                  <a:pt x="2253827" y="853190"/>
                  <a:pt x="2023533" y="433244"/>
                  <a:pt x="2153920" y="267297"/>
                </a:cubicBezTo>
                <a:cubicBezTo>
                  <a:pt x="2284307" y="101350"/>
                  <a:pt x="2675467" y="28537"/>
                  <a:pt x="2885440" y="3137"/>
                </a:cubicBezTo>
                <a:cubicBezTo>
                  <a:pt x="3095413" y="-22263"/>
                  <a:pt x="3413760" y="114897"/>
                  <a:pt x="3413760" y="114897"/>
                </a:cubicBezTo>
              </a:path>
            </a:pathLst>
          </a:cu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911600" y="4318000"/>
            <a:ext cx="0" cy="6096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370320" y="2690623"/>
            <a:ext cx="4833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As many as 8% of men and 0.5% of women have some form of colorblindness. Think about your audience!</a:t>
            </a:r>
          </a:p>
        </p:txBody>
      </p:sp>
    </p:spTree>
    <p:extLst>
      <p:ext uri="{BB962C8B-B14F-4D97-AF65-F5344CB8AC3E}">
        <p14:creationId xmlns:p14="http://schemas.microsoft.com/office/powerpoint/2010/main" val="1019259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Colors should be intuitive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44" y="2635024"/>
            <a:ext cx="3387476" cy="35641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8445" y="2265692"/>
            <a:ext cx="338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sea ice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45"/>
          <a:stretch/>
        </p:blipFill>
        <p:spPr>
          <a:xfrm>
            <a:off x="8271982" y="2663467"/>
            <a:ext cx="3601188" cy="35356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704"/>
          <a:stretch/>
        </p:blipFill>
        <p:spPr>
          <a:xfrm>
            <a:off x="4670794" y="2663467"/>
            <a:ext cx="3601188" cy="331216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70794" y="5975627"/>
            <a:ext cx="3601188" cy="223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70794" y="2294135"/>
            <a:ext cx="720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precipitation </a:t>
            </a:r>
            <a:r>
              <a:rPr lang="en-US" dirty="0"/>
              <a:t>changes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62234" y="6229925"/>
            <a:ext cx="7202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Pendergrass et al. 2017</a:t>
            </a:r>
          </a:p>
        </p:txBody>
      </p:sp>
    </p:spTree>
    <p:extLst>
      <p:ext uri="{BB962C8B-B14F-4D97-AF65-F5344CB8AC3E}">
        <p14:creationId xmlns:p14="http://schemas.microsoft.com/office/powerpoint/2010/main" val="239848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340" y="820420"/>
            <a:ext cx="7378700" cy="1267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904" y="2377440"/>
            <a:ext cx="7384136" cy="38887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3600" y="3772605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Mask out missing or uncertain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66665" y="6386873"/>
            <a:ext cx="7202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IPCC AR5</a:t>
            </a:r>
          </a:p>
        </p:txBody>
      </p:sp>
    </p:spTree>
    <p:extLst>
      <p:ext uri="{BB962C8B-B14F-4D97-AF65-F5344CB8AC3E}">
        <p14:creationId xmlns:p14="http://schemas.microsoft.com/office/powerpoint/2010/main" val="1671827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340" y="820420"/>
            <a:ext cx="7378700" cy="12670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63600" y="3772605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 a range of uncertainty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340" y="2115182"/>
            <a:ext cx="4010629" cy="39611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21466" y="6104070"/>
            <a:ext cx="6948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Jamie Scott / 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Climate Change Web Portal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449" y="2115182"/>
            <a:ext cx="3340052" cy="120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49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340" y="820420"/>
            <a:ext cx="7378700" cy="12670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2320" y="3813245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 an anomaly relative to </a:t>
            </a:r>
          </a:p>
          <a:p>
            <a:r>
              <a:rPr lang="en-US" dirty="0"/>
              <a:t>reference cases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914" y="2163106"/>
            <a:ext cx="7051551" cy="43563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57090" y="6519446"/>
            <a:ext cx="6948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Maarten </a:t>
            </a:r>
            <a:r>
              <a:rPr lang="en-US" sz="1600" dirty="0" err="1">
                <a:solidFill>
                  <a:schemeClr val="tx1">
                    <a:lumMod val="75000"/>
                  </a:schemeClr>
                </a:solidFill>
              </a:rPr>
              <a:t>Lambrechts</a:t>
            </a:r>
            <a:endParaRPr 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011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Theory: color channels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689" y="2161799"/>
            <a:ext cx="8553511" cy="3691390"/>
          </a:xfrm>
        </p:spPr>
      </p:pic>
      <p:sp>
        <p:nvSpPr>
          <p:cNvPr id="4" name="TextBox 3"/>
          <p:cNvSpPr txBox="1"/>
          <p:nvPr/>
        </p:nvSpPr>
        <p:spPr>
          <a:xfrm>
            <a:off x="6429695" y="5957587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tx1">
                    <a:lumMod val="75000"/>
                  </a:schemeClr>
                </a:solidFill>
              </a:rPr>
              <a:t>Munzner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 2014</a:t>
            </a:r>
          </a:p>
        </p:txBody>
      </p:sp>
    </p:spTree>
    <p:extLst>
      <p:ext uri="{BB962C8B-B14F-4D97-AF65-F5344CB8AC3E}">
        <p14:creationId xmlns:p14="http://schemas.microsoft.com/office/powerpoint/2010/main" val="1255227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5327" y="764373"/>
            <a:ext cx="8820873" cy="1293028"/>
          </a:xfrm>
        </p:spPr>
        <p:txBody>
          <a:bodyPr/>
          <a:lstStyle/>
          <a:p>
            <a:r>
              <a:rPr lang="en-US" dirty="0"/>
              <a:t>Theory: sequential color maps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88790" y="2961320"/>
            <a:ext cx="56831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Sequential color maps are useful for data with some regular interval, e.g., raw temperature or salinity.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They should have a monotonic increase in luminance and can have hue changes.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These color maps are unambiguous when printed in black and white.</a:t>
            </a:r>
          </a:p>
        </p:txBody>
      </p:sp>
      <p:sp>
        <p:nvSpPr>
          <p:cNvPr id="8" name="Rectangle 7"/>
          <p:cNvSpPr/>
          <p:nvPr/>
        </p:nvSpPr>
        <p:spPr>
          <a:xfrm>
            <a:off x="8690530" y="2732397"/>
            <a:ext cx="370389" cy="370389"/>
          </a:xfrm>
          <a:prstGeom prst="rect">
            <a:avLst/>
          </a:prstGeom>
          <a:solidFill>
            <a:srgbClr val="F8F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36470" y="2732396"/>
            <a:ext cx="370389" cy="370389"/>
          </a:xfrm>
          <a:prstGeom prst="rect">
            <a:avLst/>
          </a:prstGeom>
          <a:solidFill>
            <a:srgbClr val="D2D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782410" y="2729269"/>
            <a:ext cx="370389" cy="370389"/>
          </a:xfrm>
          <a:prstGeom prst="rect">
            <a:avLst/>
          </a:prstGeom>
          <a:solidFill>
            <a:srgbClr val="A0A1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328350" y="2729268"/>
            <a:ext cx="370389" cy="370389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874290" y="2729267"/>
            <a:ext cx="370389" cy="370389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690530" y="4022660"/>
            <a:ext cx="370389" cy="370389"/>
          </a:xfrm>
          <a:prstGeom prst="rect">
            <a:avLst/>
          </a:prstGeom>
          <a:solidFill>
            <a:srgbClr val="F4F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236470" y="4022659"/>
            <a:ext cx="370389" cy="370389"/>
          </a:xfrm>
          <a:prstGeom prst="rect">
            <a:avLst/>
          </a:prstGeom>
          <a:solidFill>
            <a:srgbClr val="D2D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782410" y="4019532"/>
            <a:ext cx="370389" cy="370389"/>
          </a:xfrm>
          <a:prstGeom prst="rect">
            <a:avLst/>
          </a:prstGeom>
          <a:solidFill>
            <a:srgbClr val="A8A4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328350" y="4019531"/>
            <a:ext cx="370389" cy="370389"/>
          </a:xfrm>
          <a:prstGeom prst="rect">
            <a:avLst/>
          </a:prstGeom>
          <a:solidFill>
            <a:srgbClr val="807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874290" y="4019530"/>
            <a:ext cx="370389" cy="370389"/>
          </a:xfrm>
          <a:prstGeom prst="rect">
            <a:avLst/>
          </a:prstGeom>
          <a:solidFill>
            <a:srgbClr val="5F2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690530" y="5293459"/>
            <a:ext cx="370389" cy="370389"/>
          </a:xfrm>
          <a:prstGeom prst="rect">
            <a:avLst/>
          </a:prstGeom>
          <a:solidFill>
            <a:srgbClr val="FFFF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236470" y="5293458"/>
            <a:ext cx="370389" cy="370389"/>
          </a:xfrm>
          <a:prstGeom prst="rect">
            <a:avLst/>
          </a:prstGeom>
          <a:solidFill>
            <a:srgbClr val="ABD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782410" y="5290331"/>
            <a:ext cx="370389" cy="370389"/>
          </a:xfrm>
          <a:prstGeom prst="rect">
            <a:avLst/>
          </a:prstGeom>
          <a:solidFill>
            <a:srgbClr val="4ABE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328350" y="5290330"/>
            <a:ext cx="370389" cy="370389"/>
          </a:xfrm>
          <a:prstGeom prst="rect">
            <a:avLst/>
          </a:prstGeom>
          <a:solidFill>
            <a:srgbClr val="2A3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874290" y="5290329"/>
            <a:ext cx="370389" cy="370389"/>
          </a:xfrm>
          <a:prstGeom prst="rect">
            <a:avLst/>
          </a:prstGeom>
          <a:solidFill>
            <a:srgbClr val="2A3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9321688" y="2359935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Grayscale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969574" y="3650198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Monochromatic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358301" y="4920997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Multi-hue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11760" y="6441440"/>
            <a:ext cx="1628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75000"/>
                  </a:schemeClr>
                </a:solidFill>
              </a:rPr>
              <a:t>Thyng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 et al. 2016</a:t>
            </a:r>
          </a:p>
        </p:txBody>
      </p:sp>
    </p:spTree>
    <p:extLst>
      <p:ext uri="{BB962C8B-B14F-4D97-AF65-F5344CB8AC3E}">
        <p14:creationId xmlns:p14="http://schemas.microsoft.com/office/powerpoint/2010/main" val="1968770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9028" y="764373"/>
            <a:ext cx="8867172" cy="1293028"/>
          </a:xfrm>
        </p:spPr>
        <p:txBody>
          <a:bodyPr/>
          <a:lstStyle/>
          <a:p>
            <a:r>
              <a:rPr lang="en-US" dirty="0"/>
              <a:t>example: sequential color map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224" y="2174240"/>
            <a:ext cx="5430976" cy="3387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7610" y="5678399"/>
            <a:ext cx="2286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tx1">
                    <a:lumMod val="75000"/>
                  </a:schemeClr>
                </a:solidFill>
              </a:rPr>
              <a:t>Krumhardt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 et al. 2017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16" y="1913017"/>
            <a:ext cx="3864424" cy="48281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08932" y="1803401"/>
            <a:ext cx="914400" cy="5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6200000">
            <a:off x="353069" y="3698622"/>
            <a:ext cx="1907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@</a:t>
            </a:r>
            <a:r>
              <a:rPr lang="en-US" sz="1600" dirty="0" err="1">
                <a:solidFill>
                  <a:schemeClr val="tx1">
                    <a:lumMod val="75000"/>
                  </a:schemeClr>
                </a:solidFill>
              </a:rPr>
              <a:t>zlabe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 on Twitter</a:t>
            </a:r>
          </a:p>
        </p:txBody>
      </p:sp>
    </p:spTree>
    <p:extLst>
      <p:ext uri="{BB962C8B-B14F-4D97-AF65-F5344CB8AC3E}">
        <p14:creationId xmlns:p14="http://schemas.microsoft.com/office/powerpoint/2010/main" val="692373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5327" y="764373"/>
            <a:ext cx="8820873" cy="1293028"/>
          </a:xfrm>
        </p:spPr>
        <p:txBody>
          <a:bodyPr/>
          <a:lstStyle/>
          <a:p>
            <a:r>
              <a:rPr lang="en-US" dirty="0"/>
              <a:t>Theory: Diverging color maps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55002" y="2729267"/>
            <a:ext cx="56831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Diverging color maps are useful for data with reference to some </a:t>
            </a:r>
            <a:r>
              <a:rPr lang="en-US" b="1" dirty="0"/>
              <a:t>critical value</a:t>
            </a:r>
            <a:r>
              <a:rPr lang="en-US" dirty="0"/>
              <a:t>, e.g., anomalies from some climatology.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They should be composed of two sequential color maps, but with mirrored luminance values.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These color maps are ambiguous when printed in black and white. This can be avoided by overlaying solid and dashed contour lines.</a:t>
            </a:r>
          </a:p>
        </p:txBody>
      </p:sp>
      <p:sp>
        <p:nvSpPr>
          <p:cNvPr id="8" name="Rectangle 7"/>
          <p:cNvSpPr/>
          <p:nvPr/>
        </p:nvSpPr>
        <p:spPr>
          <a:xfrm>
            <a:off x="8680370" y="2917063"/>
            <a:ext cx="370389" cy="370389"/>
          </a:xfrm>
          <a:prstGeom prst="rect">
            <a:avLst/>
          </a:prstGeom>
          <a:solidFill>
            <a:srgbClr val="057C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26310" y="2917062"/>
            <a:ext cx="370389" cy="370389"/>
          </a:xfrm>
          <a:prstGeom prst="rect">
            <a:avLst/>
          </a:prstGeom>
          <a:solidFill>
            <a:srgbClr val="9DC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772250" y="2913935"/>
            <a:ext cx="370389" cy="370389"/>
          </a:xfrm>
          <a:prstGeom prst="rect">
            <a:avLst/>
          </a:prstGeom>
          <a:solidFill>
            <a:srgbClr val="F8F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318190" y="2913934"/>
            <a:ext cx="370389" cy="370389"/>
          </a:xfrm>
          <a:prstGeom prst="rect">
            <a:avLst/>
          </a:prstGeom>
          <a:solidFill>
            <a:srgbClr val="F6AF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864130" y="2913933"/>
            <a:ext cx="370389" cy="370389"/>
          </a:xfrm>
          <a:prstGeom prst="rect">
            <a:avLst/>
          </a:prstGeom>
          <a:solidFill>
            <a:srgbClr val="D102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680370" y="4207326"/>
            <a:ext cx="370389" cy="370389"/>
          </a:xfrm>
          <a:prstGeom prst="rect">
            <a:avLst/>
          </a:prstGeom>
          <a:solidFill>
            <a:srgbClr val="009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226310" y="4207325"/>
            <a:ext cx="370389" cy="370389"/>
          </a:xfrm>
          <a:prstGeom prst="rect">
            <a:avLst/>
          </a:prstGeom>
          <a:solidFill>
            <a:srgbClr val="8BD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772250" y="4204198"/>
            <a:ext cx="370389" cy="37038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318190" y="4204197"/>
            <a:ext cx="370389" cy="370389"/>
          </a:xfrm>
          <a:prstGeom prst="rect">
            <a:avLst/>
          </a:prstGeom>
          <a:solidFill>
            <a:srgbClr val="E3CA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864130" y="4204196"/>
            <a:ext cx="370389" cy="370389"/>
          </a:xfrm>
          <a:prstGeom prst="rect">
            <a:avLst/>
          </a:prstGeom>
          <a:solidFill>
            <a:srgbClr val="AF6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683329" y="5420346"/>
            <a:ext cx="370389" cy="370389"/>
          </a:xfrm>
          <a:prstGeom prst="rect">
            <a:avLst/>
          </a:prstGeom>
          <a:solidFill>
            <a:srgbClr val="318E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229269" y="5420345"/>
            <a:ext cx="370389" cy="370389"/>
          </a:xfrm>
          <a:prstGeom prst="rect">
            <a:avLst/>
          </a:prstGeom>
          <a:solidFill>
            <a:srgbClr val="B4E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775209" y="5417218"/>
            <a:ext cx="370389" cy="370389"/>
          </a:xfrm>
          <a:prstGeom prst="rect">
            <a:avLst/>
          </a:prstGeom>
          <a:solidFill>
            <a:srgbClr val="FFF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321149" y="5417217"/>
            <a:ext cx="370389" cy="370389"/>
          </a:xfrm>
          <a:prstGeom prst="rect">
            <a:avLst/>
          </a:prstGeom>
          <a:solidFill>
            <a:srgbClr val="FEB7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867089" y="5417216"/>
            <a:ext cx="370389" cy="370389"/>
          </a:xfrm>
          <a:prstGeom prst="rect">
            <a:avLst/>
          </a:prstGeom>
          <a:solidFill>
            <a:srgbClr val="DC1B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9311528" y="2544601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 to Red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735793" y="3831735"/>
            <a:ext cx="2443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Blue-green to Brown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9351100" y="50478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Spectral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1760" y="6441440"/>
            <a:ext cx="1628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75000"/>
                  </a:schemeClr>
                </a:solidFill>
              </a:rPr>
              <a:t>Thyng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 et al. 2016</a:t>
            </a:r>
          </a:p>
        </p:txBody>
      </p:sp>
    </p:spTree>
    <p:extLst>
      <p:ext uri="{BB962C8B-B14F-4D97-AF65-F5344CB8AC3E}">
        <p14:creationId xmlns:p14="http://schemas.microsoft.com/office/powerpoint/2010/main" val="1122811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600" y="969378"/>
            <a:ext cx="10815320" cy="1293028"/>
          </a:xfrm>
        </p:spPr>
        <p:txBody>
          <a:bodyPr/>
          <a:lstStyle/>
          <a:p>
            <a:r>
              <a:rPr lang="en-US" dirty="0"/>
              <a:t>example</a:t>
            </a:r>
            <a:r>
              <a:rPr lang="en-US"/>
              <a:t>: good Diverging </a:t>
            </a:r>
            <a:r>
              <a:rPr lang="en-US" dirty="0"/>
              <a:t>color map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08" y="2529840"/>
            <a:ext cx="5566611" cy="35255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9208" y="2160508"/>
            <a:ext cx="5566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Differing contours for </a:t>
            </a:r>
            <a:r>
              <a:rPr lang="en-US" sz="1600"/>
              <a:t>grayscale readability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84421" y="6086138"/>
            <a:ext cx="2916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Sarmiento and Gruber 2006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439" y="2529840"/>
            <a:ext cx="5686644" cy="35255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87439" y="2191286"/>
            <a:ext cx="5566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Combination of diverging and sequential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87439" y="6079252"/>
            <a:ext cx="5686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@</a:t>
            </a:r>
            <a:r>
              <a:rPr lang="en-US" sz="1600" dirty="0" err="1">
                <a:solidFill>
                  <a:schemeClr val="tx1">
                    <a:lumMod val="75000"/>
                  </a:schemeClr>
                </a:solidFill>
              </a:rPr>
              <a:t>rileyxbrady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 on Twitter (from E3SM model run)</a:t>
            </a:r>
          </a:p>
        </p:txBody>
      </p:sp>
    </p:spTree>
    <p:extLst>
      <p:ext uri="{BB962C8B-B14F-4D97-AF65-F5344CB8AC3E}">
        <p14:creationId xmlns:p14="http://schemas.microsoft.com/office/powerpoint/2010/main" val="1523001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0732" y="764373"/>
            <a:ext cx="9765469" cy="1293028"/>
          </a:xfrm>
        </p:spPr>
        <p:txBody>
          <a:bodyPr/>
          <a:lstStyle/>
          <a:p>
            <a:r>
              <a:rPr lang="en-US" dirty="0"/>
              <a:t>Theory: Color Cycles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93546" y="3625436"/>
            <a:ext cx="56831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Qualitative color maps are useful for data with distinct categories (e.g., political parties, species) and are generally distinguished by different hues of equal luminance</a:t>
            </a:r>
          </a:p>
        </p:txBody>
      </p:sp>
      <p:sp>
        <p:nvSpPr>
          <p:cNvPr id="8" name="Rectangle 7"/>
          <p:cNvSpPr/>
          <p:nvPr/>
        </p:nvSpPr>
        <p:spPr>
          <a:xfrm>
            <a:off x="8680370" y="2917063"/>
            <a:ext cx="370389" cy="370389"/>
          </a:xfrm>
          <a:prstGeom prst="rect">
            <a:avLst/>
          </a:prstGeom>
          <a:solidFill>
            <a:srgbClr val="8AD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26310" y="2917062"/>
            <a:ext cx="370389" cy="370389"/>
          </a:xfrm>
          <a:prstGeom prst="rect">
            <a:avLst/>
          </a:prstGeom>
          <a:solidFill>
            <a:srgbClr val="C6B7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772250" y="2913935"/>
            <a:ext cx="370389" cy="370389"/>
          </a:xfrm>
          <a:prstGeom prst="rect">
            <a:avLst/>
          </a:prstGeom>
          <a:solidFill>
            <a:srgbClr val="FEC8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318190" y="2913934"/>
            <a:ext cx="370389" cy="370389"/>
          </a:xfrm>
          <a:prstGeom prst="rect">
            <a:avLst/>
          </a:prstGeom>
          <a:solidFill>
            <a:srgbClr val="FFF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864130" y="2913933"/>
            <a:ext cx="370389" cy="370389"/>
          </a:xfrm>
          <a:prstGeom prst="rect">
            <a:avLst/>
          </a:prstGeom>
          <a:solidFill>
            <a:srgbClr val="4077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422316" y="4228731"/>
            <a:ext cx="370389" cy="370389"/>
          </a:xfrm>
          <a:prstGeom prst="rect">
            <a:avLst/>
          </a:prstGeom>
          <a:solidFill>
            <a:srgbClr val="B0D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968256" y="4228730"/>
            <a:ext cx="370389" cy="370389"/>
          </a:xfrm>
          <a:prstGeom prst="rect">
            <a:avLst/>
          </a:prstGeom>
          <a:solidFill>
            <a:srgbClr val="228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514196" y="4225603"/>
            <a:ext cx="370389" cy="370389"/>
          </a:xfrm>
          <a:prstGeom prst="rect">
            <a:avLst/>
          </a:prstGeom>
          <a:solidFill>
            <a:srgbClr val="BBE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060136" y="4225602"/>
            <a:ext cx="370389" cy="370389"/>
          </a:xfrm>
          <a:prstGeom prst="rect">
            <a:avLst/>
          </a:prstGeom>
          <a:solidFill>
            <a:srgbClr val="3AA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606076" y="4225601"/>
            <a:ext cx="370389" cy="370389"/>
          </a:xfrm>
          <a:prstGeom prst="rect">
            <a:avLst/>
          </a:prstGeom>
          <a:solidFill>
            <a:srgbClr val="FCA5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683329" y="5420346"/>
            <a:ext cx="370389" cy="370389"/>
          </a:xfrm>
          <a:prstGeom prst="rect">
            <a:avLst/>
          </a:prstGeom>
          <a:solidFill>
            <a:srgbClr val="E81D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229269" y="5420345"/>
            <a:ext cx="370389" cy="370389"/>
          </a:xfrm>
          <a:prstGeom prst="rect">
            <a:avLst/>
          </a:prstGeom>
          <a:solidFill>
            <a:srgbClr val="3F89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775209" y="5417218"/>
            <a:ext cx="370389" cy="370389"/>
          </a:xfrm>
          <a:prstGeom prst="rect">
            <a:avLst/>
          </a:prstGeom>
          <a:solidFill>
            <a:srgbClr val="57B8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321149" y="5417217"/>
            <a:ext cx="370389" cy="370389"/>
          </a:xfrm>
          <a:prstGeom prst="rect">
            <a:avLst/>
          </a:prstGeom>
          <a:solidFill>
            <a:srgbClr val="A258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867089" y="5417216"/>
            <a:ext cx="370389" cy="370389"/>
          </a:xfrm>
          <a:prstGeom prst="rect">
            <a:avLst/>
          </a:prstGeom>
          <a:solidFill>
            <a:srgbClr val="FF8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8680370" y="2544601"/>
            <a:ext cx="2554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Accent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80370" y="3831735"/>
            <a:ext cx="2554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Paired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680371" y="5047884"/>
            <a:ext cx="2554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Set1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1152016" y="4225601"/>
            <a:ext cx="370389" cy="370389"/>
          </a:xfrm>
          <a:prstGeom prst="rect">
            <a:avLst/>
          </a:prstGeom>
          <a:solidFill>
            <a:srgbClr val="E71D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18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8880" y="764373"/>
            <a:ext cx="9037320" cy="1293028"/>
          </a:xfrm>
        </p:spPr>
        <p:txBody>
          <a:bodyPr/>
          <a:lstStyle/>
          <a:p>
            <a:r>
              <a:rPr lang="en-US" dirty="0"/>
              <a:t>example: Color cycles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992" y="2479039"/>
            <a:ext cx="7982047" cy="32283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44438" y="6099634"/>
            <a:ext cx="2286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tx1">
                    <a:lumMod val="75000"/>
                  </a:schemeClr>
                </a:solidFill>
              </a:rPr>
              <a:t>Krumhardt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 et al. 2017</a:t>
            </a:r>
          </a:p>
        </p:txBody>
      </p:sp>
    </p:spTree>
    <p:extLst>
      <p:ext uri="{BB962C8B-B14F-4D97-AF65-F5344CB8AC3E}">
        <p14:creationId xmlns:p14="http://schemas.microsoft.com/office/powerpoint/2010/main" val="263439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8880" y="764373"/>
            <a:ext cx="9037320" cy="1293028"/>
          </a:xfrm>
        </p:spPr>
        <p:txBody>
          <a:bodyPr/>
          <a:lstStyle/>
          <a:p>
            <a:r>
              <a:rPr lang="en-US" dirty="0"/>
              <a:t>example: color cycles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12810" y="6099634"/>
            <a:ext cx="7726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Berliner </a:t>
            </a:r>
            <a:r>
              <a:rPr lang="en-US" sz="1600" dirty="0" err="1">
                <a:solidFill>
                  <a:schemeClr val="tx1">
                    <a:lumMod val="75000"/>
                  </a:schemeClr>
                </a:solidFill>
              </a:rPr>
              <a:t>Morgenpost</a:t>
            </a:r>
            <a:endParaRPr 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810" y="1809843"/>
            <a:ext cx="7726310" cy="413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888991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548</TotalTime>
  <Words>902</Words>
  <Application>Microsoft Macintosh PowerPoint</Application>
  <PresentationFormat>Widescreen</PresentationFormat>
  <Paragraphs>136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Century Gothic</vt:lpstr>
      <vt:lpstr>Mangal</vt:lpstr>
      <vt:lpstr>Vapor Trail</vt:lpstr>
      <vt:lpstr>Effective use of color in Scientific Visualization</vt:lpstr>
      <vt:lpstr>Theory: color channels</vt:lpstr>
      <vt:lpstr>Theory: sequential color maps</vt:lpstr>
      <vt:lpstr>example: sequential color map</vt:lpstr>
      <vt:lpstr>Theory: Diverging color maps</vt:lpstr>
      <vt:lpstr>example: good Diverging color map</vt:lpstr>
      <vt:lpstr>Theory: Color Cycles</vt:lpstr>
      <vt:lpstr>example: Color cycles</vt:lpstr>
      <vt:lpstr>example: color cycles</vt:lpstr>
      <vt:lpstr>Aside: avoid the rainbow</vt:lpstr>
      <vt:lpstr>Aside: avoid the rainbow</vt:lpstr>
      <vt:lpstr>Aside: avoid the rainbow</vt:lpstr>
      <vt:lpstr>Aside: avoid the rainbow</vt:lpstr>
      <vt:lpstr>Be mindful of color blindness</vt:lpstr>
      <vt:lpstr>Colors should be intuitive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Riley Brady</dc:creator>
  <cp:lastModifiedBy>Riley Brady</cp:lastModifiedBy>
  <cp:revision>184</cp:revision>
  <dcterms:created xsi:type="dcterms:W3CDTF">2018-09-21T20:17:46Z</dcterms:created>
  <dcterms:modified xsi:type="dcterms:W3CDTF">2019-10-21T16:54:36Z</dcterms:modified>
</cp:coreProperties>
</file>